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80" r:id="rId13"/>
    <p:sldId id="681" r:id="rId14"/>
    <p:sldId id="682" r:id="rId15"/>
    <p:sldId id="683" r:id="rId16"/>
    <p:sldId id="684" r:id="rId17"/>
    <p:sldId id="685" r:id="rId18"/>
    <p:sldId id="652" r:id="rId19"/>
    <p:sldId id="653" r:id="rId20"/>
    <p:sldId id="654" r:id="rId21"/>
    <p:sldId id="656" r:id="rId22"/>
    <p:sldId id="655" r:id="rId23"/>
    <p:sldId id="657" r:id="rId24"/>
    <p:sldId id="661" r:id="rId25"/>
    <p:sldId id="658" r:id="rId26"/>
    <p:sldId id="662" r:id="rId27"/>
    <p:sldId id="663" r:id="rId28"/>
    <p:sldId id="665" r:id="rId29"/>
    <p:sldId id="666" r:id="rId30"/>
    <p:sldId id="667" r:id="rId31"/>
    <p:sldId id="668" r:id="rId32"/>
    <p:sldId id="669" r:id="rId33"/>
    <p:sldId id="670" r:id="rId34"/>
    <p:sldId id="67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>
      <p:cViewPr varScale="1">
        <p:scale>
          <a:sx n="86" d="100"/>
          <a:sy n="86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College Tech Math 1A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Section 8.3/8.4</a:t>
            </a:r>
            <a:endParaRPr lang="en-US" u="sng" dirty="0"/>
          </a:p>
          <a:p>
            <a:pPr eaLnBrk="1" hangingPunct="1"/>
            <a:r>
              <a:rPr lang="en-US" dirty="0" smtClean="0"/>
              <a:t>Direct, Inverse and Combined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87" y="1371600"/>
            <a:ext cx="8725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 – Constant of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87" y="2286000"/>
            <a:ext cx="8490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15-oz box of cereal cost $2.29.  Find the constant of direct variation to the nearest ten-thousandth of a dollar for the </a:t>
            </a:r>
            <a:r>
              <a:rPr lang="en-US" sz="2800" b="1" dirty="0" smtClean="0">
                <a:solidFill>
                  <a:srgbClr val="FF0000"/>
                </a:solidFill>
              </a:rPr>
              <a:t>cost per ounce</a:t>
            </a:r>
            <a:r>
              <a:rPr lang="en-US" sz="2800" dirty="0" smtClean="0"/>
              <a:t>.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4114800"/>
                <a:ext cx="2010550" cy="877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𝒄𝒐𝒔𝒕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𝒐𝒖𝒏𝒄𝒆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14800"/>
                <a:ext cx="2010550" cy="8774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87" y="1371600"/>
            <a:ext cx="8725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 – Constant of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87" y="2286000"/>
            <a:ext cx="8490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15-oz box of cereal cost $2.29.  Find the constant of direct variation to the nearest ten-thousandth of a dollar for the </a:t>
            </a:r>
            <a:r>
              <a:rPr lang="en-US" sz="2800" b="1" dirty="0" smtClean="0">
                <a:solidFill>
                  <a:srgbClr val="FF0000"/>
                </a:solidFill>
              </a:rPr>
              <a:t>cost per ounce</a:t>
            </a:r>
            <a:r>
              <a:rPr lang="en-US" sz="2800" dirty="0" smtClean="0"/>
              <a:t>.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4114800"/>
                <a:ext cx="4950265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𝑐𝑜𝑠𝑡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𝑜𝑢𝑛𝑐𝑒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$2.29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15 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𝑜𝑧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$0.1527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𝑜𝑧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14800"/>
                <a:ext cx="4950265" cy="9278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0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87" y="1371600"/>
            <a:ext cx="8725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 – Constant of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493" y="2362200"/>
            <a:ext cx="8490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architect’s drawing is scaled at 0.25 in = 5 ft.  Find the actual measurement for 1.25 in shown on the drawing.                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2838" y="3886200"/>
                <a:ext cx="8347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𝐴𝑐𝑡𝑢𝑎𝑙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𝑚𝑒𝑎𝑠𝑢𝑟𝑒𝑚𝑒𝑛𝑡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𝑑𝑟𝑎𝑤𝑖𝑛𝑔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𝑚𝑒𝑎𝑠𝑢𝑟𝑒𝑚𝑒𝑛𝑡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38" y="3886200"/>
                <a:ext cx="834709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4572000"/>
                <a:ext cx="29584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5 </m:t>
                      </m:r>
                      <m:r>
                        <a:rPr lang="en-US" sz="2800" b="0" i="1" smtClean="0">
                          <a:latin typeface="Cambria Math"/>
                        </a:rPr>
                        <m:t>𝑓𝑡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(0.25 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72000"/>
                <a:ext cx="295843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0162" y="5115580"/>
                <a:ext cx="1783693" cy="911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62" y="5115580"/>
                <a:ext cx="1783693" cy="9114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7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87" y="1371600"/>
            <a:ext cx="8725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 – Constant of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2590800"/>
                <a:ext cx="9020738" cy="911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𝐴𝑐𝑡𝑢𝑎𝑙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𝑚𝑒𝑎𝑠𝑢𝑟𝑒𝑚𝑒𝑛𝑡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𝑑𝑟𝑎𝑤𝑖𝑛𝑔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𝑚𝑒𝑎𝑠𝑢𝑟𝑒𝑚𝑒𝑛𝑡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590800"/>
                <a:ext cx="9020738" cy="9114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734" y="3736732"/>
                <a:ext cx="6389313" cy="911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𝐴𝑐𝑡𝑢𝑎𝑙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𝑚𝑒𝑎𝑠𝑢𝑟𝑒𝑚𝑒𝑛𝑡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1.25 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4" y="3736732"/>
                <a:ext cx="6389313" cy="9114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9300" y="4963180"/>
                <a:ext cx="49561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𝐴𝑐𝑡𝑢𝑎𝑙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𝑚𝑒𝑎𝑠𝑢𝑟𝑒𝑚𝑒𝑛𝑡</m:t>
                      </m:r>
                      <m:r>
                        <a:rPr lang="en-US" sz="2800" b="0" i="1" smtClean="0">
                          <a:latin typeface="Cambria Math"/>
                        </a:rPr>
                        <m:t>=25 </m:t>
                      </m:r>
                      <m:r>
                        <a:rPr lang="en-US" sz="2800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00" y="4963180"/>
                <a:ext cx="49561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69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87" y="1371600"/>
            <a:ext cx="8725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 – Constant of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12" y="2362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 varies directly as x. When x = 24, y = 16.  What is the value of y when x = 51?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657600"/>
                <a:ext cx="13582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𝑘𝑥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1358257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4277380"/>
                <a:ext cx="20538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16=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(24)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77380"/>
                <a:ext cx="205383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5645" y="4876800"/>
                <a:ext cx="115935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5" y="4876800"/>
                <a:ext cx="1159355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70312" y="3429000"/>
                <a:ext cx="1830116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12" y="3429000"/>
                <a:ext cx="1830116" cy="10604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7600" y="4578317"/>
                <a:ext cx="2324162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(51)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578317"/>
                <a:ext cx="2324162" cy="10604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00800" y="3743980"/>
                <a:ext cx="13553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=34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743980"/>
                <a:ext cx="135537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5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346" y="1219200"/>
            <a:ext cx="5981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Indirect (Inverse)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2" y="19812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indirect (inverse) variation</a:t>
            </a:r>
            <a:r>
              <a:rPr lang="en-US" sz="2800" dirty="0" smtClean="0"/>
              <a:t> is a situation where two quantities are being compared such that when one value increases the other value decreases.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37918"/>
              </p:ext>
            </p:extLst>
          </p:nvPr>
        </p:nvGraphicFramePr>
        <p:xfrm>
          <a:off x="3004402" y="3505200"/>
          <a:ext cx="286299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Volume (cu. cm)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Pressure (psi)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3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346" y="1219200"/>
            <a:ext cx="5981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Indirect (Inverse)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368537"/>
                <a:ext cx="8763000" cy="2279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The proportion used to solve indirect variation problem is: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𝑴𝒆𝒂𝒔𝒖𝒓𝒆𝒎𝒆𝒏𝒕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𝒐𝒇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𝑴𝒆𝒂𝒔𝒖𝒓𝒆𝒎𝒆𝒏𝒕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𝒐𝒇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𝑩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𝑴𝒆𝒂𝒔𝒖𝒓𝒆𝒎𝒆𝒏𝒕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𝒐𝒇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𝑩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𝑴𝒆𝒂𝒔𝒖𝒓𝒆𝒎𝒆𝒏𝒕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𝒐𝒇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68537"/>
                <a:ext cx="8763000" cy="2279663"/>
              </a:xfrm>
              <a:prstGeom prst="rect">
                <a:avLst/>
              </a:prstGeom>
              <a:blipFill rotWithShape="1">
                <a:blip r:embed="rId2"/>
                <a:stretch>
                  <a:fillRect l="-1461" t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2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346" y="1219200"/>
            <a:ext cx="5981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Indirect (Inverse)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4" y="2133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5 machines take 12 days to complete a job, how long will it take for 8 machines to do the job?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810000"/>
                <a:ext cx="3822970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𝑚𝑎𝑐h𝑖𝑛𝑒𝑠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𝑚𝑎𝑐h𝑖𝑛𝑒𝑠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𝑑𝑎𝑦𝑠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12 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𝑑𝑎𝑦𝑠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10000"/>
                <a:ext cx="3822970" cy="9841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5105400"/>
                <a:ext cx="2124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8 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=5(12)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05400"/>
                <a:ext cx="212474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7800" y="3886200"/>
                <a:ext cx="1627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8 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886200"/>
                <a:ext cx="162781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09445" y="4429780"/>
                <a:ext cx="23629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=7.5 </m:t>
                      </m:r>
                      <m:r>
                        <a:rPr lang="en-US" sz="2800" b="0" i="1" smtClean="0">
                          <a:latin typeface="Cambria Math"/>
                        </a:rPr>
                        <m:t>𝑑𝑎𝑦𝑠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445" y="4429780"/>
                <a:ext cx="236295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6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346" y="1219200"/>
            <a:ext cx="5981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Indirect (Inverse)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37546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speed (revolutions per minute – rpm) and size (diameter) of gears and pulleys are inversely related.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2076254" cy="1505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7181" y="4057254"/>
                <a:ext cx="4834400" cy="858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𝐷𝑖𝑎𝑚𝑒𝑡𝑒𝑟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𝑔𝑒𝑎𝑟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𝐷𝑖𝑎𝑚𝑒𝑡𝑒𝑟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𝑔𝑒𝑎𝑟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𝑆𝑝𝑒𝑒𝑑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𝑔𝑒𝑎𝑟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𝑆𝑝𝑒𝑒𝑑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𝑔𝑒𝑎𝑟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181" y="4057254"/>
                <a:ext cx="4834400" cy="8583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0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346" y="1219200"/>
            <a:ext cx="5981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Indirect (Inverse)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4" y="19050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10 – in diameter gear is in mesh with a 5 – in diameter gear.  If the larger gear has a speed of 25 rpm, at how many rpm does the smaller gear turn?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1580" y="3886200"/>
                <a:ext cx="5617820" cy="985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𝐷𝑖𝑎𝑚𝑒𝑡𝑒𝑟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𝑔𝑒𝑎𝑟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𝐷𝑖𝑎𝑚𝑒𝑡𝑒𝑟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𝑔𝑒𝑎𝑟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𝑆𝑝𝑒𝑒𝑑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𝑔𝑒𝑎𝑟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𝑆𝑝𝑒𝑒𝑑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𝑔𝑒𝑎𝑟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80" y="3886200"/>
                <a:ext cx="5617820" cy="9859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2780" y="4957689"/>
                <a:ext cx="2709653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𝑟𝑝𝑚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25 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𝑟𝑝𝑚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780" y="4957689"/>
                <a:ext cx="2709653" cy="9743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0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802" y="1219200"/>
            <a:ext cx="3570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2" y="1917918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direct variation</a:t>
            </a:r>
            <a:r>
              <a:rPr lang="en-US" sz="2800" dirty="0" smtClean="0"/>
              <a:t> is a situation where two quantities are being compared such that when one value increases (or decreases), the other quantity also increases (or decreases).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786802" y="3810000"/>
          <a:ext cx="286299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Apples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$1.50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$3.00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$4.50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$6.00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2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346" y="1219200"/>
            <a:ext cx="5981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Indirect (Inverse)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4" y="19050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10 – in diameter gear is in mesh with a 5 – in diameter gear.  If the larger gear has a speed of 25 rpm, at how many rpm does the smaller gear turn?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78822" y="4111743"/>
                <a:ext cx="17480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=250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22" y="4111743"/>
                <a:ext cx="174804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4860506"/>
                <a:ext cx="2108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=50 </m:t>
                      </m:r>
                      <m:r>
                        <a:rPr lang="en-US" sz="2800" b="0" i="1" smtClean="0">
                          <a:latin typeface="Cambria Math"/>
                        </a:rPr>
                        <m:t>𝑟𝑝𝑚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60506"/>
                <a:ext cx="210846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1580" y="3886200"/>
                <a:ext cx="2783390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𝑟𝑝𝑚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25 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𝑟𝑝𝑚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80" y="3886200"/>
                <a:ext cx="2783390" cy="9743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8414237" cy="373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If we let the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dependent variable </a:t>
                </a:r>
                <a:r>
                  <a:rPr lang="en-US" sz="2800" dirty="0" smtClean="0"/>
                  <a:t>be labeled as the variable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2800" dirty="0" smtClean="0"/>
                  <a:t> and the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independent variable </a:t>
                </a:r>
                <a:r>
                  <a:rPr lang="en-US" sz="2800" dirty="0" smtClean="0"/>
                  <a:t>be labeled as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sz="2800" dirty="0" smtClean="0"/>
                  <a:t>, then the equation relating the indirect variation is</a:t>
                </a:r>
                <a:endParaRPr lang="en-US" sz="2800" b="1" dirty="0">
                  <a:solidFill>
                    <a:srgbClr val="0070C0"/>
                  </a:solidFill>
                </a:endParaRPr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               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70C0"/>
                  </a:solidFill>
                </a:endParaRPr>
              </a:p>
              <a:p>
                <a:endParaRPr lang="en-US" sz="28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is called the 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constant of variation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and is the conversion factor between x and y.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414237" cy="3737370"/>
              </a:xfrm>
              <a:prstGeom prst="rect">
                <a:avLst/>
              </a:prstGeom>
              <a:blipFill rotWithShape="1">
                <a:blip r:embed="rId2"/>
                <a:stretch>
                  <a:fillRect l="-1522" t="-1631" b="-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81346" y="1219200"/>
            <a:ext cx="5981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Indirect (Inverse)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8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346" y="1219200"/>
            <a:ext cx="5981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Indirect (Inverse)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7593" y="2438400"/>
                <a:ext cx="8414237" cy="2875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Note that the equation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can be solved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en-US" sz="2800" b="1" dirty="0"/>
              </a:p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800" b="1" dirty="0" smtClean="0">
                  <a:solidFill>
                    <a:srgbClr val="0070C0"/>
                  </a:solidFill>
                </a:endParaRPr>
              </a:p>
              <a:p>
                <a:endParaRPr lang="en-US" sz="2800" b="1" dirty="0"/>
              </a:p>
              <a:p>
                <a:r>
                  <a:rPr lang="en-US" sz="2800" dirty="0" smtClean="0"/>
                  <a:t>When asked to calculate the constant of variation, this is the equation you will use.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93" y="2438400"/>
                <a:ext cx="8414237" cy="2875595"/>
              </a:xfrm>
              <a:prstGeom prst="rect">
                <a:avLst/>
              </a:prstGeom>
              <a:blipFill rotWithShape="1">
                <a:blip r:embed="rId2"/>
                <a:stretch>
                  <a:fillRect l="-1522" b="-4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5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346" y="1219200"/>
            <a:ext cx="5981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Indirect (Inverse)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4" y="21336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landscaper needs a five person crew to complete a commercial project in 30 h.  Determine the constant of variation and then the time it would take 8 workers to complete the project.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0697" y="4038600"/>
                <a:ext cx="3514103" cy="982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0 </m:t>
                      </m:r>
                      <m:r>
                        <a:rPr lang="en-US" sz="2800" b="0" i="1" smtClean="0">
                          <a:latin typeface="Cambria Math"/>
                        </a:rPr>
                        <m:t>h𝑜𝑢𝑟𝑠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𝑝𝑒𝑜𝑝𝑙𝑒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7" y="4038600"/>
                <a:ext cx="3514103" cy="9828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5122480"/>
                <a:ext cx="1556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150=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122480"/>
                <a:ext cx="155690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4400" y="4211781"/>
                <a:ext cx="2845651" cy="983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𝐻𝑜𝑢𝑟𝑠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150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𝑃𝑒𝑜𝑝𝑙𝑒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211781"/>
                <a:ext cx="2845651" cy="9830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8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346" y="1219200"/>
            <a:ext cx="5981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Indirect (Inverse)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4" y="21336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landscaper needs a five person crew to complete a commercial project in 30 h.  Determine the constant of variation and then the time it would take 8 workers to complete the project.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0697" y="4038600"/>
                <a:ext cx="3318216" cy="983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h𝑜𝑢𝑟𝑠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150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𝑝𝑒𝑜𝑝𝑙𝑒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7" y="4038600"/>
                <a:ext cx="3318216" cy="9830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76800" y="4257962"/>
                <a:ext cx="2105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=18.75 </m:t>
                      </m:r>
                      <m:r>
                        <a:rPr lang="en-US" sz="28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257962"/>
                <a:ext cx="21052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3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315" y="1295400"/>
            <a:ext cx="4519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Combined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206758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problems involve both a direct and indirect variation.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92" y="3429000"/>
            <a:ext cx="1667108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315" y="1295400"/>
            <a:ext cx="4519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Combined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4" y="2055689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 varies directly as the square of x and inversely as z.  Find y when x = 8, z = 15, and the constant of variation is 12.  (Example)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56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315" y="1295400"/>
            <a:ext cx="4519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Combined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2098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 varies </a:t>
            </a:r>
            <a:r>
              <a:rPr lang="en-US" sz="2800" dirty="0" smtClean="0"/>
              <a:t>directly as the square of x and inversely as z.  Find y when x = 8, z = 15, and the constant of variation is 12.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733800"/>
                <a:ext cx="866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33800"/>
                <a:ext cx="86632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9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315" y="1295400"/>
            <a:ext cx="4519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Combined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2098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  <a:r>
              <a:rPr lang="en-US" sz="2800" dirty="0" smtClean="0"/>
              <a:t> varies </a:t>
            </a:r>
            <a:r>
              <a:rPr lang="en-US" sz="2800" b="1" dirty="0" smtClean="0">
                <a:solidFill>
                  <a:srgbClr val="FF0000"/>
                </a:solidFill>
              </a:rPr>
              <a:t>directly as the square of x </a:t>
            </a:r>
            <a:r>
              <a:rPr lang="en-US" sz="2800" dirty="0" smtClean="0"/>
              <a:t>and inversely as z.  Find y when x = 8, z = 15, and the constant of variation is 12.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733800"/>
                <a:ext cx="155619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33800"/>
                <a:ext cx="1556195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9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315" y="1295400"/>
            <a:ext cx="4519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Combined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2098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  <a:r>
              <a:rPr lang="en-US" sz="2800" dirty="0" smtClean="0"/>
              <a:t> varies directly as the square of x and </a:t>
            </a:r>
            <a:r>
              <a:rPr lang="en-US" sz="2800" b="1" dirty="0" smtClean="0">
                <a:solidFill>
                  <a:srgbClr val="FF0000"/>
                </a:solidFill>
              </a:rPr>
              <a:t>inversely as z</a:t>
            </a:r>
            <a:r>
              <a:rPr lang="en-US" sz="2800" dirty="0" smtClean="0"/>
              <a:t>.  Find y when x = 8, z = 15, and the constant of variation is 12.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733800"/>
                <a:ext cx="15447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33800"/>
                <a:ext cx="1544718" cy="9541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2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802" y="1219200"/>
            <a:ext cx="3570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direct variation problems one of the quantities is called the </a:t>
            </a:r>
            <a:r>
              <a:rPr lang="en-US" sz="2800" b="1" dirty="0" smtClean="0">
                <a:solidFill>
                  <a:srgbClr val="FF0000"/>
                </a:solidFill>
              </a:rPr>
              <a:t>independent variable</a:t>
            </a:r>
            <a:r>
              <a:rPr lang="en-US" sz="2800" dirty="0" smtClean="0"/>
              <a:t> and the other quantity is called the </a:t>
            </a:r>
            <a:r>
              <a:rPr lang="en-US" sz="2800" b="1" dirty="0" smtClean="0">
                <a:solidFill>
                  <a:srgbClr val="0070C0"/>
                </a:solidFill>
              </a:rPr>
              <a:t>dependent variable.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In general, the value of the independent variable is used to calculate the value of the dependent variable.   </a:t>
            </a:r>
          </a:p>
          <a:p>
            <a:endParaRPr lang="en-US" sz="2800" dirty="0"/>
          </a:p>
          <a:p>
            <a:r>
              <a:rPr lang="en-US" sz="2800" dirty="0" smtClean="0"/>
              <a:t>     </a:t>
            </a:r>
            <a:r>
              <a:rPr lang="en-US" sz="2800" b="1" dirty="0" smtClean="0">
                <a:solidFill>
                  <a:srgbClr val="FF0000"/>
                </a:solidFill>
              </a:rPr>
              <a:t>Numbers of apples </a:t>
            </a:r>
            <a:r>
              <a:rPr lang="en-US" sz="2800" dirty="0" smtClean="0"/>
              <a:t>is used to calculate the </a:t>
            </a:r>
            <a:r>
              <a:rPr lang="en-US" sz="2800" b="1" dirty="0" smtClean="0">
                <a:solidFill>
                  <a:schemeClr val="accent2"/>
                </a:solidFill>
              </a:rPr>
              <a:t>cost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315" y="1295400"/>
            <a:ext cx="4519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Combined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2098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  <a:r>
              <a:rPr lang="en-US" sz="2800" dirty="0" smtClean="0"/>
              <a:t> varies directly as the square of x and inversely as z.  Find y when x = 8, z = 15, and the constant of variation is 12.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2600" y="3733800"/>
                <a:ext cx="2019464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12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(8)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3733800"/>
                <a:ext cx="2019464" cy="9569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3886199"/>
                <a:ext cx="1627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=51.2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886199"/>
                <a:ext cx="162788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6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1908" y="1143000"/>
            <a:ext cx="22878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US" sz="3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905000"/>
            <a:ext cx="31917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858871"/>
            <a:ext cx="30073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Joint Variation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57224" y="1966554"/>
                <a:ext cx="14530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y</m:t>
                      </m:r>
                      <m:r>
                        <a:rPr lang="en-US" sz="32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kx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24" y="1966554"/>
                <a:ext cx="1453026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57224" y="2920425"/>
                <a:ext cx="16389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/>
                        </a:rPr>
                        <m:t>y</m:t>
                      </m:r>
                      <m:r>
                        <a:rPr lang="en-US" sz="32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kxz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24" y="2920425"/>
                <a:ext cx="163897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3400" y="3842147"/>
            <a:ext cx="5330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Indirect (Inverse) Variation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57224" y="3620867"/>
                <a:ext cx="1277529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y</m:t>
                      </m:r>
                      <m:r>
                        <a:rPr lang="en-US" sz="3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24" y="3620867"/>
                <a:ext cx="1277529" cy="10273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400" y="4869480"/>
            <a:ext cx="40332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Combined Variation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064481" y="4648200"/>
                <a:ext cx="1708160" cy="1077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y</m:t>
                      </m:r>
                      <m:r>
                        <a:rPr lang="en-US" sz="3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481" y="4648200"/>
                <a:ext cx="1708160" cy="1077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2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802" y="1219200"/>
            <a:ext cx="3570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1329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Direct variation problems can be set up and solved using:</a:t>
            </a:r>
          </a:p>
          <a:p>
            <a:endParaRPr lang="en-US" sz="2800" dirty="0"/>
          </a:p>
          <a:p>
            <a:r>
              <a:rPr lang="en-US" sz="2800" dirty="0" smtClean="0"/>
              <a:t>    (a) proportions</a:t>
            </a:r>
          </a:p>
          <a:p>
            <a:endParaRPr lang="en-US" sz="2800" dirty="0"/>
          </a:p>
          <a:p>
            <a:r>
              <a:rPr lang="en-US" sz="2800" dirty="0" smtClean="0"/>
              <a:t>    (b) constants of variation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15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873" y="1371600"/>
            <a:ext cx="6596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 - Proportions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22860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truck travels 102 mi. on 6 gal of gas. How far will the truck travel on 25 gal of gas?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1999" y="3733799"/>
                <a:ext cx="1385507" cy="97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102 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𝑔𝑎𝑙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3733799"/>
                <a:ext cx="1385507" cy="9773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3600" y="3736684"/>
                <a:ext cx="1672829" cy="971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25 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𝑔𝑎𝑙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736684"/>
                <a:ext cx="1672829" cy="9715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9600" y="3475074"/>
                <a:ext cx="27419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=(102)(25)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475074"/>
                <a:ext cx="274190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9600" y="4048780"/>
                <a:ext cx="19468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=2550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048780"/>
                <a:ext cx="194681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1191" y="4658380"/>
                <a:ext cx="20544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=425 </m:t>
                      </m:r>
                      <m:r>
                        <a:rPr lang="en-US" sz="2800" b="0" i="1" smtClean="0">
                          <a:latin typeface="Cambria Math"/>
                        </a:rPr>
                        <m:t>𝑚𝑖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91" y="4658380"/>
                <a:ext cx="205440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6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873" y="1219200"/>
            <a:ext cx="6596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 - Proportions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20574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a metal rod tapers 1 in. for every 24 in in length, what is the amount of taper of a 30 in piece of rod?              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1999" y="3733799"/>
                <a:ext cx="108690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24 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3733799"/>
                <a:ext cx="1086901" cy="90178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3600" y="3736684"/>
                <a:ext cx="1454372" cy="896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736684"/>
                <a:ext cx="1454372" cy="8960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9600" y="3475074"/>
                <a:ext cx="25431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=(1)(30)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475074"/>
                <a:ext cx="254313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19600" y="4048780"/>
                <a:ext cx="17480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048780"/>
                <a:ext cx="174804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00600" y="4511236"/>
                <a:ext cx="187545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511236"/>
                <a:ext cx="1875450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8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87" y="1371600"/>
            <a:ext cx="8725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 – Constant of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09800"/>
                <a:ext cx="8414237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If we let the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dependent variable </a:t>
                </a:r>
                <a:r>
                  <a:rPr lang="en-US" sz="2800" dirty="0" smtClean="0"/>
                  <a:t>be labeled as the variable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2800" dirty="0" smtClean="0"/>
                  <a:t> and the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independent variable </a:t>
                </a:r>
                <a:r>
                  <a:rPr lang="en-US" sz="2800" dirty="0" smtClean="0"/>
                  <a:t>be labeled as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sz="2800" dirty="0" smtClean="0"/>
                  <a:t>, then the equation relating the direct variation is</a:t>
                </a:r>
                <a:endParaRPr lang="en-US" sz="2800" b="1" dirty="0">
                  <a:solidFill>
                    <a:srgbClr val="0070C0"/>
                  </a:solidFill>
                </a:endParaRPr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               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800" b="1" dirty="0" smtClean="0">
                  <a:solidFill>
                    <a:srgbClr val="0070C0"/>
                  </a:solidFill>
                </a:endParaRPr>
              </a:p>
              <a:p>
                <a:endParaRPr lang="en-US" sz="28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is called the 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constant of variation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and is the conversion factor between x and y.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414237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1522" t="-1897" b="-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3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87" y="1371600"/>
            <a:ext cx="8725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 – Constant of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7593" y="2438400"/>
                <a:ext cx="8414237" cy="2821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Note that the equation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can be solved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en-US" sz="2800" b="1" dirty="0"/>
              </a:p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endParaRPr lang="en-US" sz="2800" b="1" dirty="0"/>
              </a:p>
              <a:p>
                <a:r>
                  <a:rPr lang="en-US" sz="2800" dirty="0" smtClean="0"/>
                  <a:t>When asked to calculate the constant of variation, this is the equation you will use.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93" y="2438400"/>
                <a:ext cx="8414237" cy="2821350"/>
              </a:xfrm>
              <a:prstGeom prst="rect">
                <a:avLst/>
              </a:prstGeom>
              <a:blipFill rotWithShape="0">
                <a:blip r:embed="rId2"/>
                <a:stretch>
                  <a:fillRect l="-1522" t="-2160" b="-4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8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87" y="1371600"/>
            <a:ext cx="8725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 Variation – Constant of Variation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87" y="2286000"/>
            <a:ext cx="8490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15-oz box of cereal cost $2.29.  Find the constant of direct variation to the nearest ten-thousandth of a dollar for the cost per ounce.            (Example)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22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1BEC86-DEB6-45BD-AF6E-8AE6F718A47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2659</TotalTime>
  <Words>1200</Words>
  <Application>Microsoft Office PowerPoint</Application>
  <PresentationFormat>On-screen Show (4:3)</PresentationFormat>
  <Paragraphs>157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ＭＳ Ｐゴシック</vt:lpstr>
      <vt:lpstr>Arial</vt:lpstr>
      <vt:lpstr>Cambria Math</vt:lpstr>
      <vt:lpstr>FVTC_blue_WAF</vt:lpstr>
      <vt:lpstr>College Tech Math 1A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371</cp:revision>
  <cp:lastPrinted>2009-03-09T19:30:18Z</cp:lastPrinted>
  <dcterms:created xsi:type="dcterms:W3CDTF">2009-04-30T13:56:20Z</dcterms:created>
  <dcterms:modified xsi:type="dcterms:W3CDTF">2016-11-29T16:23:48Z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1995694237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